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69" r:id="rId3"/>
    <p:sldId id="270" r:id="rId4"/>
    <p:sldId id="258" r:id="rId5"/>
    <p:sldId id="259" r:id="rId6"/>
    <p:sldId id="260" r:id="rId7"/>
    <p:sldId id="261" r:id="rId8"/>
    <p:sldId id="264" r:id="rId9"/>
    <p:sldId id="265" r:id="rId10"/>
    <p:sldId id="266" r:id="rId11"/>
    <p:sldId id="267" r:id="rId12"/>
    <p:sldId id="262" r:id="rId13"/>
  </p:sldIdLst>
  <p:sldSz cx="13004800" cy="9753600"/>
  <p:notesSz cx="6888163" cy="100187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ヒラギノ角ゴ ProN W3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1DAF"/>
    <a:srgbClr val="CCFF66"/>
    <a:srgbClr val="FF9999"/>
    <a:srgbClr val="F5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216" y="36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</p:spPr>
        <p:txBody>
          <a:bodyPr lIns="91998" tIns="45999" rIns="91998" bIns="45999"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8422" y="4758889"/>
            <a:ext cx="5051320" cy="4508421"/>
          </a:xfrm>
          <a:prstGeom prst="rect">
            <a:avLst/>
          </a:prstGeom>
        </p:spPr>
        <p:txBody>
          <a:bodyPr lIns="91998" tIns="45999" rIns="91998" bIns="45999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9505662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4999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&amp; 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894080" y="9040143"/>
            <a:ext cx="2926080" cy="519289"/>
          </a:xfrm>
          <a:prstGeom prst="rect">
            <a:avLst/>
          </a:prstGeom>
        </p:spPr>
        <p:txBody>
          <a:bodyPr/>
          <a:lstStyle/>
          <a:p>
            <a:fld id="{F7768BD3-4475-4EA8-9D19-D815C2CF4B45}" type="datetimeFigureOut">
              <a:rPr kumimoji="1" lang="ja-JP" altLang="en-US" smtClean="0"/>
              <a:pPr/>
              <a:t>2025/8/7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307840" y="9040143"/>
            <a:ext cx="4389120" cy="519289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271629" y="9251950"/>
            <a:ext cx="448842" cy="379591"/>
          </a:xfrm>
        </p:spPr>
        <p:txBody>
          <a:bodyPr/>
          <a:lstStyle/>
          <a:p>
            <a:fld id="{D14B74F4-679E-473C-B253-0F80F886FF7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846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50240" y="390598"/>
            <a:ext cx="11704320" cy="16256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650240" y="2275844"/>
            <a:ext cx="5743787" cy="64369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610774" y="2275844"/>
            <a:ext cx="5743787" cy="64369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94080" y="9040143"/>
            <a:ext cx="2926080" cy="51928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307840" y="9040143"/>
            <a:ext cx="4389120" cy="51928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271629" y="9251950"/>
            <a:ext cx="448842" cy="37959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02199-12B8-4894-8206-4CD8CF7D5A93}" type="slidenum">
              <a:rPr lang="ja-JP" altLang="ja-JP"/>
              <a:pPr>
                <a:defRPr/>
              </a:pPr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23615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タイトルテキスト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 &amp; 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“ここに引用を入力してください。”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288709" y="9251950"/>
            <a:ext cx="414682" cy="330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ヒラギノ角ゴ ProN W3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/>
        </p:nvSpPr>
        <p:spPr>
          <a:xfrm>
            <a:off x="2109912" y="1780456"/>
            <a:ext cx="6931385" cy="7489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大学ノート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冊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セミナー勉強用ノート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スピーカーノート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夢リスト＆リストアップノート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青ボールペン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スケジュールノート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名刺</a:t>
            </a:r>
            <a:endParaRPr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983374" y="196280"/>
            <a:ext cx="903805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sz="8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MLMを成功する</a:t>
            </a:r>
            <a:r>
              <a:rPr lang="ja-JP" altLang="en-US" sz="8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準備</a:t>
            </a:r>
            <a:endParaRPr lang="ja-JP" altLang="en-US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521366" y="4649858"/>
            <a:ext cx="7925568" cy="7483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263" dirty="0"/>
              <a:t>より良い幸せな人生にするには？</a:t>
            </a:r>
          </a:p>
        </p:txBody>
      </p:sp>
      <p:sp>
        <p:nvSpPr>
          <p:cNvPr id="8" name="フリーフォーム 7"/>
          <p:cNvSpPr/>
          <p:nvPr/>
        </p:nvSpPr>
        <p:spPr bwMode="auto">
          <a:xfrm>
            <a:off x="3394892" y="2574942"/>
            <a:ext cx="6215018" cy="5137564"/>
          </a:xfrm>
          <a:custGeom>
            <a:avLst/>
            <a:gdLst>
              <a:gd name="connsiteX0" fmla="*/ 0 w 1730343"/>
              <a:gd name="connsiteY0" fmla="*/ 865172 h 1730343"/>
              <a:gd name="connsiteX1" fmla="*/ 865172 w 1730343"/>
              <a:gd name="connsiteY1" fmla="*/ 0 h 1730343"/>
              <a:gd name="connsiteX2" fmla="*/ 1730344 w 1730343"/>
              <a:gd name="connsiteY2" fmla="*/ 865172 h 1730343"/>
              <a:gd name="connsiteX3" fmla="*/ 865172 w 1730343"/>
              <a:gd name="connsiteY3" fmla="*/ 1730344 h 1730343"/>
              <a:gd name="connsiteX4" fmla="*/ 0 w 1730343"/>
              <a:gd name="connsiteY4" fmla="*/ 865172 h 173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0343" h="1730343">
                <a:moveTo>
                  <a:pt x="0" y="865172"/>
                </a:moveTo>
                <a:cubicBezTo>
                  <a:pt x="0" y="387351"/>
                  <a:pt x="387351" y="0"/>
                  <a:pt x="865172" y="0"/>
                </a:cubicBezTo>
                <a:cubicBezTo>
                  <a:pt x="1342993" y="0"/>
                  <a:pt x="1730344" y="387351"/>
                  <a:pt x="1730344" y="865172"/>
                </a:cubicBezTo>
                <a:cubicBezTo>
                  <a:pt x="1730344" y="1342993"/>
                  <a:pt x="1342993" y="1730344"/>
                  <a:pt x="865172" y="1730344"/>
                </a:cubicBezTo>
                <a:cubicBezTo>
                  <a:pt x="387351" y="1730344"/>
                  <a:pt x="0" y="1342993"/>
                  <a:pt x="0" y="865172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293697" tIns="293697" rIns="293697" bIns="293697" spcCol="127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8525" b="1" dirty="0">
                <a:solidFill>
                  <a:schemeClr val="tx1"/>
                </a:solidFill>
              </a:rPr>
              <a:t>お金</a:t>
            </a:r>
          </a:p>
        </p:txBody>
      </p:sp>
      <p:sp>
        <p:nvSpPr>
          <p:cNvPr id="9" name="フリーフォーム 8"/>
          <p:cNvSpPr/>
          <p:nvPr/>
        </p:nvSpPr>
        <p:spPr bwMode="auto">
          <a:xfrm>
            <a:off x="7891275" y="1333137"/>
            <a:ext cx="4902871" cy="4248741"/>
          </a:xfrm>
          <a:custGeom>
            <a:avLst/>
            <a:gdLst>
              <a:gd name="connsiteX0" fmla="*/ 0 w 1730343"/>
              <a:gd name="connsiteY0" fmla="*/ 865172 h 1730343"/>
              <a:gd name="connsiteX1" fmla="*/ 865172 w 1730343"/>
              <a:gd name="connsiteY1" fmla="*/ 0 h 1730343"/>
              <a:gd name="connsiteX2" fmla="*/ 1730344 w 1730343"/>
              <a:gd name="connsiteY2" fmla="*/ 865172 h 1730343"/>
              <a:gd name="connsiteX3" fmla="*/ 865172 w 1730343"/>
              <a:gd name="connsiteY3" fmla="*/ 1730344 h 1730343"/>
              <a:gd name="connsiteX4" fmla="*/ 0 w 1730343"/>
              <a:gd name="connsiteY4" fmla="*/ 865172 h 173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0343" h="1730343">
                <a:moveTo>
                  <a:pt x="0" y="865172"/>
                </a:moveTo>
                <a:cubicBezTo>
                  <a:pt x="0" y="387351"/>
                  <a:pt x="387351" y="0"/>
                  <a:pt x="865172" y="0"/>
                </a:cubicBezTo>
                <a:cubicBezTo>
                  <a:pt x="1342993" y="0"/>
                  <a:pt x="1730344" y="387351"/>
                  <a:pt x="1730344" y="865172"/>
                </a:cubicBezTo>
                <a:cubicBezTo>
                  <a:pt x="1730344" y="1342993"/>
                  <a:pt x="1342993" y="1730344"/>
                  <a:pt x="865172" y="1730344"/>
                </a:cubicBezTo>
                <a:cubicBezTo>
                  <a:pt x="387351" y="1730344"/>
                  <a:pt x="0" y="1342993"/>
                  <a:pt x="0" y="865172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293697" tIns="293697" rIns="293697" bIns="293697" spcCol="127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8525" b="1" dirty="0">
                <a:solidFill>
                  <a:schemeClr val="tx1"/>
                </a:solidFill>
              </a:rPr>
              <a:t>時間</a:t>
            </a:r>
          </a:p>
        </p:txBody>
      </p:sp>
      <p:sp>
        <p:nvSpPr>
          <p:cNvPr id="10" name="フリーフォーム 9"/>
          <p:cNvSpPr/>
          <p:nvPr/>
        </p:nvSpPr>
        <p:spPr bwMode="auto">
          <a:xfrm>
            <a:off x="440841" y="4186244"/>
            <a:ext cx="4813712" cy="4550636"/>
          </a:xfrm>
          <a:custGeom>
            <a:avLst/>
            <a:gdLst>
              <a:gd name="connsiteX0" fmla="*/ 0 w 1730343"/>
              <a:gd name="connsiteY0" fmla="*/ 865172 h 1730343"/>
              <a:gd name="connsiteX1" fmla="*/ 865172 w 1730343"/>
              <a:gd name="connsiteY1" fmla="*/ 0 h 1730343"/>
              <a:gd name="connsiteX2" fmla="*/ 1730344 w 1730343"/>
              <a:gd name="connsiteY2" fmla="*/ 865172 h 1730343"/>
              <a:gd name="connsiteX3" fmla="*/ 865172 w 1730343"/>
              <a:gd name="connsiteY3" fmla="*/ 1730344 h 1730343"/>
              <a:gd name="connsiteX4" fmla="*/ 0 w 1730343"/>
              <a:gd name="connsiteY4" fmla="*/ 865172 h 173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0343" h="1730343">
                <a:moveTo>
                  <a:pt x="0" y="865172"/>
                </a:moveTo>
                <a:cubicBezTo>
                  <a:pt x="0" y="387351"/>
                  <a:pt x="387351" y="0"/>
                  <a:pt x="865172" y="0"/>
                </a:cubicBezTo>
                <a:cubicBezTo>
                  <a:pt x="1342993" y="0"/>
                  <a:pt x="1730344" y="387351"/>
                  <a:pt x="1730344" y="865172"/>
                </a:cubicBezTo>
                <a:cubicBezTo>
                  <a:pt x="1730344" y="1342993"/>
                  <a:pt x="1342993" y="1730344"/>
                  <a:pt x="865172" y="1730344"/>
                </a:cubicBezTo>
                <a:cubicBezTo>
                  <a:pt x="387351" y="1730344"/>
                  <a:pt x="0" y="1342993"/>
                  <a:pt x="0" y="865172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293697" tIns="293697" rIns="293697" bIns="293697" spcCol="127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8525" b="1" dirty="0">
                <a:solidFill>
                  <a:schemeClr val="tx1"/>
                </a:solidFill>
              </a:rPr>
              <a:t>仲間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58117" y="1126023"/>
            <a:ext cx="12088566" cy="552011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987" dirty="0">
                <a:solidFill>
                  <a:schemeClr val="tx1"/>
                </a:solidFill>
              </a:rPr>
              <a:t>　　　</a:t>
            </a:r>
            <a:r>
              <a:rPr lang="en-US" altLang="ja-JP" sz="2987" dirty="0">
                <a:solidFill>
                  <a:schemeClr val="tx1"/>
                </a:solidFill>
              </a:rPr>
              <a:t>20</a:t>
            </a:r>
            <a:r>
              <a:rPr lang="ja-JP" altLang="en-US" sz="2987" dirty="0">
                <a:solidFill>
                  <a:schemeClr val="tx1"/>
                </a:solidFill>
              </a:rPr>
              <a:t>代～仕事・お金・仲間（ウオーム・コールドマーケット共）</a:t>
            </a:r>
            <a:endParaRPr lang="en-US" altLang="ja-JP" sz="2987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287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521366" y="4649858"/>
            <a:ext cx="7925568" cy="7483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263" dirty="0"/>
              <a:t>より良い幸せな人生にするには？</a:t>
            </a:r>
          </a:p>
        </p:txBody>
      </p:sp>
      <p:sp>
        <p:nvSpPr>
          <p:cNvPr id="8" name="フリーフォーム 7"/>
          <p:cNvSpPr/>
          <p:nvPr/>
        </p:nvSpPr>
        <p:spPr bwMode="auto">
          <a:xfrm>
            <a:off x="3394892" y="2574942"/>
            <a:ext cx="6215018" cy="5137564"/>
          </a:xfrm>
          <a:custGeom>
            <a:avLst/>
            <a:gdLst>
              <a:gd name="connsiteX0" fmla="*/ 0 w 1730343"/>
              <a:gd name="connsiteY0" fmla="*/ 865172 h 1730343"/>
              <a:gd name="connsiteX1" fmla="*/ 865172 w 1730343"/>
              <a:gd name="connsiteY1" fmla="*/ 0 h 1730343"/>
              <a:gd name="connsiteX2" fmla="*/ 1730344 w 1730343"/>
              <a:gd name="connsiteY2" fmla="*/ 865172 h 1730343"/>
              <a:gd name="connsiteX3" fmla="*/ 865172 w 1730343"/>
              <a:gd name="connsiteY3" fmla="*/ 1730344 h 1730343"/>
              <a:gd name="connsiteX4" fmla="*/ 0 w 1730343"/>
              <a:gd name="connsiteY4" fmla="*/ 865172 h 173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0343" h="1730343">
                <a:moveTo>
                  <a:pt x="0" y="865172"/>
                </a:moveTo>
                <a:cubicBezTo>
                  <a:pt x="0" y="387351"/>
                  <a:pt x="387351" y="0"/>
                  <a:pt x="865172" y="0"/>
                </a:cubicBezTo>
                <a:cubicBezTo>
                  <a:pt x="1342993" y="0"/>
                  <a:pt x="1730344" y="387351"/>
                  <a:pt x="1730344" y="865172"/>
                </a:cubicBezTo>
                <a:cubicBezTo>
                  <a:pt x="1730344" y="1342993"/>
                  <a:pt x="1342993" y="1730344"/>
                  <a:pt x="865172" y="1730344"/>
                </a:cubicBezTo>
                <a:cubicBezTo>
                  <a:pt x="387351" y="1730344"/>
                  <a:pt x="0" y="1342993"/>
                  <a:pt x="0" y="865172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293697" tIns="293697" rIns="293697" bIns="293697" spcCol="127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8525" b="1" dirty="0">
                <a:solidFill>
                  <a:schemeClr val="tx1"/>
                </a:solidFill>
              </a:rPr>
              <a:t>お金</a:t>
            </a:r>
          </a:p>
        </p:txBody>
      </p:sp>
      <p:sp>
        <p:nvSpPr>
          <p:cNvPr id="9" name="フリーフォーム 8"/>
          <p:cNvSpPr/>
          <p:nvPr/>
        </p:nvSpPr>
        <p:spPr bwMode="auto">
          <a:xfrm>
            <a:off x="7891275" y="1333137"/>
            <a:ext cx="4902871" cy="4248741"/>
          </a:xfrm>
          <a:custGeom>
            <a:avLst/>
            <a:gdLst>
              <a:gd name="connsiteX0" fmla="*/ 0 w 1730343"/>
              <a:gd name="connsiteY0" fmla="*/ 865172 h 1730343"/>
              <a:gd name="connsiteX1" fmla="*/ 865172 w 1730343"/>
              <a:gd name="connsiteY1" fmla="*/ 0 h 1730343"/>
              <a:gd name="connsiteX2" fmla="*/ 1730344 w 1730343"/>
              <a:gd name="connsiteY2" fmla="*/ 865172 h 1730343"/>
              <a:gd name="connsiteX3" fmla="*/ 865172 w 1730343"/>
              <a:gd name="connsiteY3" fmla="*/ 1730344 h 1730343"/>
              <a:gd name="connsiteX4" fmla="*/ 0 w 1730343"/>
              <a:gd name="connsiteY4" fmla="*/ 865172 h 173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0343" h="1730343">
                <a:moveTo>
                  <a:pt x="0" y="865172"/>
                </a:moveTo>
                <a:cubicBezTo>
                  <a:pt x="0" y="387351"/>
                  <a:pt x="387351" y="0"/>
                  <a:pt x="865172" y="0"/>
                </a:cubicBezTo>
                <a:cubicBezTo>
                  <a:pt x="1342993" y="0"/>
                  <a:pt x="1730344" y="387351"/>
                  <a:pt x="1730344" y="865172"/>
                </a:cubicBezTo>
                <a:cubicBezTo>
                  <a:pt x="1730344" y="1342993"/>
                  <a:pt x="1342993" y="1730344"/>
                  <a:pt x="865172" y="1730344"/>
                </a:cubicBezTo>
                <a:cubicBezTo>
                  <a:pt x="387351" y="1730344"/>
                  <a:pt x="0" y="1342993"/>
                  <a:pt x="0" y="865172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293697" tIns="293697" rIns="293697" bIns="293697" spcCol="127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8525" b="1" dirty="0">
                <a:solidFill>
                  <a:schemeClr val="tx1"/>
                </a:solidFill>
              </a:rPr>
              <a:t>時間</a:t>
            </a:r>
          </a:p>
        </p:txBody>
      </p:sp>
      <p:sp>
        <p:nvSpPr>
          <p:cNvPr id="6" name="フリーフォーム 5"/>
          <p:cNvSpPr/>
          <p:nvPr/>
        </p:nvSpPr>
        <p:spPr bwMode="auto">
          <a:xfrm>
            <a:off x="210655" y="4385350"/>
            <a:ext cx="4902871" cy="4284874"/>
          </a:xfrm>
          <a:custGeom>
            <a:avLst/>
            <a:gdLst>
              <a:gd name="connsiteX0" fmla="*/ 0 w 1730343"/>
              <a:gd name="connsiteY0" fmla="*/ 865172 h 1730343"/>
              <a:gd name="connsiteX1" fmla="*/ 865172 w 1730343"/>
              <a:gd name="connsiteY1" fmla="*/ 0 h 1730343"/>
              <a:gd name="connsiteX2" fmla="*/ 1730344 w 1730343"/>
              <a:gd name="connsiteY2" fmla="*/ 865172 h 1730343"/>
              <a:gd name="connsiteX3" fmla="*/ 865172 w 1730343"/>
              <a:gd name="connsiteY3" fmla="*/ 1730344 h 1730343"/>
              <a:gd name="connsiteX4" fmla="*/ 0 w 1730343"/>
              <a:gd name="connsiteY4" fmla="*/ 865172 h 173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0343" h="1730343">
                <a:moveTo>
                  <a:pt x="0" y="865172"/>
                </a:moveTo>
                <a:cubicBezTo>
                  <a:pt x="0" y="387351"/>
                  <a:pt x="387351" y="0"/>
                  <a:pt x="865172" y="0"/>
                </a:cubicBezTo>
                <a:cubicBezTo>
                  <a:pt x="1342993" y="0"/>
                  <a:pt x="1730344" y="387351"/>
                  <a:pt x="1730344" y="865172"/>
                </a:cubicBezTo>
                <a:cubicBezTo>
                  <a:pt x="1730344" y="1342993"/>
                  <a:pt x="1342993" y="1730344"/>
                  <a:pt x="865172" y="1730344"/>
                </a:cubicBezTo>
                <a:cubicBezTo>
                  <a:pt x="387351" y="1730344"/>
                  <a:pt x="0" y="1342993"/>
                  <a:pt x="0" y="865172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E31DAF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293697" tIns="293697" rIns="293697" bIns="293697" spcCol="127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9377" b="1" dirty="0">
                <a:solidFill>
                  <a:schemeClr val="tx1"/>
                </a:solidFill>
              </a:rPr>
              <a:t>健康</a:t>
            </a:r>
          </a:p>
        </p:txBody>
      </p:sp>
      <p:sp>
        <p:nvSpPr>
          <p:cNvPr id="10" name="フリーフォーム 9"/>
          <p:cNvSpPr/>
          <p:nvPr/>
        </p:nvSpPr>
        <p:spPr bwMode="auto">
          <a:xfrm>
            <a:off x="417743" y="1273808"/>
            <a:ext cx="4813712" cy="4550636"/>
          </a:xfrm>
          <a:custGeom>
            <a:avLst/>
            <a:gdLst>
              <a:gd name="connsiteX0" fmla="*/ 0 w 1730343"/>
              <a:gd name="connsiteY0" fmla="*/ 865172 h 1730343"/>
              <a:gd name="connsiteX1" fmla="*/ 865172 w 1730343"/>
              <a:gd name="connsiteY1" fmla="*/ 0 h 1730343"/>
              <a:gd name="connsiteX2" fmla="*/ 1730344 w 1730343"/>
              <a:gd name="connsiteY2" fmla="*/ 865172 h 1730343"/>
              <a:gd name="connsiteX3" fmla="*/ 865172 w 1730343"/>
              <a:gd name="connsiteY3" fmla="*/ 1730344 h 1730343"/>
              <a:gd name="connsiteX4" fmla="*/ 0 w 1730343"/>
              <a:gd name="connsiteY4" fmla="*/ 865172 h 173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0343" h="1730343">
                <a:moveTo>
                  <a:pt x="0" y="865172"/>
                </a:moveTo>
                <a:cubicBezTo>
                  <a:pt x="0" y="387351"/>
                  <a:pt x="387351" y="0"/>
                  <a:pt x="865172" y="0"/>
                </a:cubicBezTo>
                <a:cubicBezTo>
                  <a:pt x="1342993" y="0"/>
                  <a:pt x="1730344" y="387351"/>
                  <a:pt x="1730344" y="865172"/>
                </a:cubicBezTo>
                <a:cubicBezTo>
                  <a:pt x="1730344" y="1342993"/>
                  <a:pt x="1342993" y="1730344"/>
                  <a:pt x="865172" y="1730344"/>
                </a:cubicBezTo>
                <a:cubicBezTo>
                  <a:pt x="387351" y="1730344"/>
                  <a:pt x="0" y="1342993"/>
                  <a:pt x="0" y="865172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293697" tIns="293697" rIns="293697" bIns="293697" spcCol="127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8525" b="1" dirty="0">
                <a:solidFill>
                  <a:schemeClr val="tx1"/>
                </a:solidFill>
              </a:rPr>
              <a:t>仲間</a:t>
            </a:r>
          </a:p>
        </p:txBody>
      </p:sp>
      <p:sp>
        <p:nvSpPr>
          <p:cNvPr id="7" name="フリーフォーム 6"/>
          <p:cNvSpPr/>
          <p:nvPr/>
        </p:nvSpPr>
        <p:spPr bwMode="auto">
          <a:xfrm>
            <a:off x="8297764" y="4385349"/>
            <a:ext cx="4680445" cy="4296802"/>
          </a:xfrm>
          <a:custGeom>
            <a:avLst/>
            <a:gdLst>
              <a:gd name="connsiteX0" fmla="*/ 0 w 1730343"/>
              <a:gd name="connsiteY0" fmla="*/ 865172 h 1730343"/>
              <a:gd name="connsiteX1" fmla="*/ 865172 w 1730343"/>
              <a:gd name="connsiteY1" fmla="*/ 0 h 1730343"/>
              <a:gd name="connsiteX2" fmla="*/ 1730344 w 1730343"/>
              <a:gd name="connsiteY2" fmla="*/ 865172 h 1730343"/>
              <a:gd name="connsiteX3" fmla="*/ 865172 w 1730343"/>
              <a:gd name="connsiteY3" fmla="*/ 1730344 h 1730343"/>
              <a:gd name="connsiteX4" fmla="*/ 0 w 1730343"/>
              <a:gd name="connsiteY4" fmla="*/ 865172 h 173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0343" h="1730343">
                <a:moveTo>
                  <a:pt x="0" y="865172"/>
                </a:moveTo>
                <a:cubicBezTo>
                  <a:pt x="0" y="387351"/>
                  <a:pt x="387351" y="0"/>
                  <a:pt x="865172" y="0"/>
                </a:cubicBezTo>
                <a:cubicBezTo>
                  <a:pt x="1342993" y="0"/>
                  <a:pt x="1730344" y="387351"/>
                  <a:pt x="1730344" y="865172"/>
                </a:cubicBezTo>
                <a:cubicBezTo>
                  <a:pt x="1730344" y="1342993"/>
                  <a:pt x="1342993" y="1730344"/>
                  <a:pt x="865172" y="1730344"/>
                </a:cubicBezTo>
                <a:cubicBezTo>
                  <a:pt x="387351" y="1730344"/>
                  <a:pt x="0" y="1342993"/>
                  <a:pt x="0" y="865172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293697" tIns="293697" rIns="293697" bIns="293697" spcCol="127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8525" b="1" dirty="0">
                <a:solidFill>
                  <a:schemeClr val="tx1"/>
                </a:solidFill>
              </a:rPr>
              <a:t>美容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1731622" y="406565"/>
            <a:ext cx="9505056" cy="552011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987" dirty="0">
                <a:solidFill>
                  <a:schemeClr val="tx1"/>
                </a:solidFill>
              </a:rPr>
              <a:t>30</a:t>
            </a:r>
            <a:r>
              <a:rPr lang="ja-JP" altLang="en-US" sz="2987" dirty="0">
                <a:solidFill>
                  <a:schemeClr val="tx1"/>
                </a:solidFill>
              </a:rPr>
              <a:t>代～</a:t>
            </a:r>
            <a:r>
              <a:rPr lang="en-US" altLang="ja-JP" sz="2987" dirty="0">
                <a:solidFill>
                  <a:schemeClr val="tx1"/>
                </a:solidFill>
              </a:rPr>
              <a:t>60</a:t>
            </a:r>
            <a:r>
              <a:rPr lang="ja-JP" altLang="en-US" sz="2987" dirty="0">
                <a:solidFill>
                  <a:schemeClr val="tx1"/>
                </a:solidFill>
              </a:rPr>
              <a:t>代　コールドマーケット　</a:t>
            </a:r>
            <a:r>
              <a:rPr lang="en-US" altLang="ja-JP" sz="2987" dirty="0">
                <a:solidFill>
                  <a:schemeClr val="tx1"/>
                </a:solidFill>
              </a:rPr>
              <a:t>5</a:t>
            </a:r>
            <a:r>
              <a:rPr lang="ja-JP" altLang="en-US" sz="2987" dirty="0">
                <a:solidFill>
                  <a:schemeClr val="tx1"/>
                </a:solidFill>
              </a:rPr>
              <a:t>リッチ</a:t>
            </a:r>
            <a:endParaRPr lang="en-US" altLang="ja-JP" sz="2987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813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6" grpId="0" animBg="1"/>
      <p:bldP spid="10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55"/>
          <p:cNvSpPr/>
          <p:nvPr/>
        </p:nvSpPr>
        <p:spPr>
          <a:xfrm>
            <a:off x="813768" y="412304"/>
            <a:ext cx="8944756" cy="3149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sz="6600" dirty="0">
                <a:solidFill>
                  <a:srgbClr val="E31DA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🔴</a:t>
            </a:r>
            <a:r>
              <a:rPr sz="6600" dirty="0" err="1">
                <a:solidFill>
                  <a:srgbClr val="E31DA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殆どの人は</a:t>
            </a:r>
            <a:r>
              <a:rPr sz="6600" dirty="0">
                <a:solidFill>
                  <a:srgbClr val="E31DA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endParaRPr lang="en-US" sz="6600" dirty="0">
              <a:solidFill>
                <a:srgbClr val="E31DA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sz="6600" dirty="0">
                <a:solidFill>
                  <a:srgbClr val="E31DA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</a:t>
            </a:r>
            <a:r>
              <a:rPr sz="6600" dirty="0" err="1">
                <a:solidFill>
                  <a:srgbClr val="E31DA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なんとなく」で生きている</a:t>
            </a:r>
            <a:endParaRPr sz="6600" dirty="0">
              <a:solidFill>
                <a:srgbClr val="E31DA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sz="6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➡</a:t>
            </a:r>
            <a:r>
              <a:rPr sz="66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夢が小さい</a:t>
            </a:r>
            <a:r>
              <a:rPr sz="6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。</a:t>
            </a:r>
          </a:p>
        </p:txBody>
      </p:sp>
      <p:sp>
        <p:nvSpPr>
          <p:cNvPr id="3" name="Shape 156"/>
          <p:cNvSpPr/>
          <p:nvPr/>
        </p:nvSpPr>
        <p:spPr>
          <a:xfrm>
            <a:off x="813768" y="4156720"/>
            <a:ext cx="9865096" cy="21339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/>
            <a:r>
              <a:rPr sz="6600" dirty="0">
                <a:solidFill>
                  <a:srgbClr val="E31DA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🔴</a:t>
            </a:r>
            <a:r>
              <a:rPr sz="6600" dirty="0" err="1">
                <a:solidFill>
                  <a:srgbClr val="E31DA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重要</a:t>
            </a:r>
            <a:r>
              <a:rPr lang="ja-JP" altLang="en-US" sz="6600" dirty="0">
                <a:solidFill>
                  <a:srgbClr val="E31DA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（大切）</a:t>
            </a:r>
            <a:r>
              <a:rPr sz="6600" dirty="0" err="1">
                <a:solidFill>
                  <a:srgbClr val="E31DA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な事を</a:t>
            </a:r>
            <a:endParaRPr lang="en-US" sz="6600" dirty="0">
              <a:solidFill>
                <a:srgbClr val="E31DA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sz="6600" dirty="0" err="1">
                <a:solidFill>
                  <a:srgbClr val="E31DA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大切な人にコミットする</a:t>
            </a:r>
            <a:endParaRPr sz="6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Shape 156"/>
          <p:cNvSpPr/>
          <p:nvPr/>
        </p:nvSpPr>
        <p:spPr>
          <a:xfrm>
            <a:off x="813768" y="6677000"/>
            <a:ext cx="10698632" cy="1118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/>
            <a:r>
              <a:rPr sz="6600" dirty="0">
                <a:solidFill>
                  <a:srgbClr val="E31DA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🔴</a:t>
            </a:r>
            <a:r>
              <a:rPr lang="ja-JP" altLang="en-US" sz="6600" dirty="0">
                <a:solidFill>
                  <a:srgbClr val="E31DA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考え方→優先順位</a:t>
            </a:r>
            <a:endParaRPr sz="6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1108510" y="7782639"/>
            <a:ext cx="14543187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 P勘亭流H" panose="020B0600010101010101" pitchFamily="50" charset="-128"/>
                <a:ea typeface="AR P勘亭流H" panose="020B0600010101010101" pitchFamily="50" charset="-128"/>
                <a:sym typeface="ヒラギノ角ゴ ProN W3"/>
              </a:rPr>
              <a:t>　人生が変わらない人→１．家族、２．仕事、３．趣味、４</a:t>
            </a:r>
            <a:r>
              <a:rPr kumimoji="0" lang="en-US" altLang="ja-JP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 P勘亭流H" panose="020B0600010101010101" pitchFamily="50" charset="-128"/>
                <a:ea typeface="AR P勘亭流H" panose="020B0600010101010101" pitchFamily="50" charset="-128"/>
                <a:sym typeface="ヒラギノ角ゴ ProN W3"/>
              </a:rPr>
              <a:t>.LV</a:t>
            </a:r>
            <a:endParaRPr kumimoji="0" lang="ja-JP" altLang="en-US" sz="3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 P勘亭流H" panose="020B0600010101010101" pitchFamily="50" charset="-128"/>
              <a:ea typeface="AR P勘亭流H" panose="020B0600010101010101" pitchFamily="50" charset="-128"/>
              <a:sym typeface="ヒラギノ角ゴ ProN W3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-770408" y="8641406"/>
            <a:ext cx="1360708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 P勘亭流H" panose="020B0600010101010101" pitchFamily="50" charset="-128"/>
                <a:ea typeface="AR P勘亭流H" panose="020B0600010101010101" pitchFamily="50" charset="-128"/>
                <a:sym typeface="ヒラギノ角ゴ ProN W3"/>
              </a:rPr>
              <a:t>人生が変わ</a:t>
            </a:r>
            <a:r>
              <a:rPr lang="ja-JP" altLang="en-US" b="1" dirty="0">
                <a:latin typeface="AR P勘亭流H" panose="020B0600010101010101" pitchFamily="50" charset="-128"/>
                <a:ea typeface="AR P勘亭流H" panose="020B0600010101010101" pitchFamily="50" charset="-128"/>
              </a:rPr>
              <a:t>る</a:t>
            </a:r>
            <a:r>
              <a:rPr kumimoji="0" lang="ja-JP" altLang="en-US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 P勘亭流H" panose="020B0600010101010101" pitchFamily="50" charset="-128"/>
                <a:ea typeface="AR P勘亭流H" panose="020B0600010101010101" pitchFamily="50" charset="-128"/>
                <a:sym typeface="ヒラギノ角ゴ ProN W3"/>
              </a:rPr>
              <a:t>人→１．家族、</a:t>
            </a:r>
            <a:r>
              <a:rPr kumimoji="0" lang="en-US" altLang="ja-JP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 P勘亭流H" panose="020B0600010101010101" pitchFamily="50" charset="-128"/>
                <a:ea typeface="AR P勘亭流H" panose="020B0600010101010101" pitchFamily="50" charset="-128"/>
                <a:sym typeface="ヒラギノ角ゴ ProN W3"/>
              </a:rPr>
              <a:t>2</a:t>
            </a:r>
            <a:r>
              <a:rPr kumimoji="0" lang="ja-JP" altLang="en-US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 P勘亭流H" panose="020B0600010101010101" pitchFamily="50" charset="-128"/>
                <a:ea typeface="AR P勘亭流H" panose="020B0600010101010101" pitchFamily="50" charset="-128"/>
                <a:sym typeface="ヒラギノ角ゴ ProN W3"/>
              </a:rPr>
              <a:t>．</a:t>
            </a:r>
            <a:r>
              <a:rPr kumimoji="0" lang="en-US" altLang="ja-JP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 P勘亭流H" panose="020B0600010101010101" pitchFamily="50" charset="-128"/>
                <a:ea typeface="AR P勘亭流H" panose="020B0600010101010101" pitchFamily="50" charset="-128"/>
                <a:sym typeface="ヒラギノ角ゴ ProN W3"/>
              </a:rPr>
              <a:t>LV</a:t>
            </a:r>
            <a:r>
              <a:rPr kumimoji="0" lang="ja-JP" altLang="en-US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 P勘亭流H" panose="020B0600010101010101" pitchFamily="50" charset="-128"/>
                <a:ea typeface="AR P勘亭流H" panose="020B0600010101010101" pitchFamily="50" charset="-128"/>
                <a:sym typeface="ヒラギノ角ゴ ProN W3"/>
              </a:rPr>
              <a:t>、　</a:t>
            </a:r>
            <a:r>
              <a:rPr kumimoji="0" lang="en-US" altLang="ja-JP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 P勘亭流H" panose="020B0600010101010101" pitchFamily="50" charset="-128"/>
                <a:ea typeface="AR P勘亭流H" panose="020B0600010101010101" pitchFamily="50" charset="-128"/>
                <a:sym typeface="ヒラギノ角ゴ ProN W3"/>
              </a:rPr>
              <a:t>3</a:t>
            </a:r>
            <a:r>
              <a:rPr kumimoji="0" lang="ja-JP" altLang="en-US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 P勘亭流H" panose="020B0600010101010101" pitchFamily="50" charset="-128"/>
                <a:ea typeface="AR P勘亭流H" panose="020B0600010101010101" pitchFamily="50" charset="-128"/>
                <a:sym typeface="ヒラギノ角ゴ ProN W3"/>
              </a:rPr>
              <a:t>．仕事、</a:t>
            </a:r>
            <a:r>
              <a:rPr kumimoji="0" lang="en-US" altLang="ja-JP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 P勘亭流H" panose="020B0600010101010101" pitchFamily="50" charset="-128"/>
                <a:ea typeface="AR P勘亭流H" panose="020B0600010101010101" pitchFamily="50" charset="-128"/>
                <a:sym typeface="ヒラギノ角ゴ ProN W3"/>
              </a:rPr>
              <a:t>4</a:t>
            </a:r>
            <a:r>
              <a:rPr kumimoji="0" lang="ja-JP" altLang="en-US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 P勘亭流H" panose="020B0600010101010101" pitchFamily="50" charset="-128"/>
                <a:ea typeface="AR P勘亭流H" panose="020B0600010101010101" pitchFamily="50" charset="-128"/>
                <a:sym typeface="ヒラギノ角ゴ ProN W3"/>
              </a:rPr>
              <a:t>．趣味</a:t>
            </a:r>
          </a:p>
        </p:txBody>
      </p:sp>
    </p:spTree>
    <p:extLst>
      <p:ext uri="{BB962C8B-B14F-4D97-AF65-F5344CB8AC3E}">
        <p14:creationId xmlns:p14="http://schemas.microsoft.com/office/powerpoint/2010/main" val="11797587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/>
        </p:nvSpPr>
        <p:spPr>
          <a:xfrm>
            <a:off x="453728" y="2857554"/>
            <a:ext cx="11783675" cy="1579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1.製品を使う</a:t>
            </a:r>
            <a:endParaRPr lang="en-US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成功者は、成功する前から、製品を使っている</a:t>
            </a:r>
          </a:p>
        </p:txBody>
      </p:sp>
      <p:sp>
        <p:nvSpPr>
          <p:cNvPr id="121" name="Shape 121"/>
          <p:cNvSpPr/>
          <p:nvPr/>
        </p:nvSpPr>
        <p:spPr>
          <a:xfrm>
            <a:off x="469389" y="4876801"/>
            <a:ext cx="2282677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2.伝える</a:t>
            </a:r>
          </a:p>
        </p:txBody>
      </p:sp>
      <p:sp>
        <p:nvSpPr>
          <p:cNvPr id="122" name="Shape 122"/>
          <p:cNvSpPr/>
          <p:nvPr/>
        </p:nvSpPr>
        <p:spPr>
          <a:xfrm>
            <a:off x="453728" y="6028928"/>
            <a:ext cx="11115222" cy="23185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3.知る</a:t>
            </a:r>
            <a:endParaRPr lang="en-US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DVD、ライングループの投稿及びそのノート、</a:t>
            </a:r>
          </a:p>
          <a:p>
            <a:pPr algn="l"/>
            <a:r>
              <a:rPr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youtube、セミナー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862072" y="700336"/>
            <a:ext cx="1128065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sz="8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MLMを成功する3つのコツ</a:t>
            </a:r>
            <a:endParaRPr lang="ja-JP" altLang="en-US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7891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animBg="1"/>
      <p:bldP spid="121" grpId="0" animBg="1"/>
      <p:bldP spid="1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1365616" y="8268933"/>
            <a:ext cx="11084766" cy="718145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sz="40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ヒラギノ角ゴ ProN W6"/>
                <a:sym typeface="ヒラギノ角ゴ ProN W6"/>
              </a:rPr>
              <a:t>➡成功したければ、</a:t>
            </a:r>
            <a:r>
              <a:rPr sz="4000" b="1" u="sng" dirty="0">
                <a:solidFill>
                  <a:schemeClr val="accent5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ヒラギノ角ゴ ProN W6"/>
                <a:sym typeface="ヒラギノ角ゴ ProN W6"/>
              </a:rPr>
              <a:t>時間</a:t>
            </a:r>
            <a:r>
              <a:rPr sz="40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ヒラギノ角ゴ ProN W6"/>
                <a:sym typeface="ヒラギノ角ゴ ProN W6"/>
              </a:rPr>
              <a:t>も</a:t>
            </a:r>
            <a:r>
              <a:rPr sz="4000" b="1" u="sng" dirty="0">
                <a:solidFill>
                  <a:schemeClr val="accent5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ヒラギノ角ゴ ProN W6"/>
                <a:sym typeface="ヒラギノ角ゴ ProN W6"/>
              </a:rPr>
              <a:t>お金</a:t>
            </a:r>
            <a:r>
              <a:rPr sz="4000" b="1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ヒラギノ角ゴ ProN W6"/>
                <a:sym typeface="ヒラギノ角ゴ ProN W6"/>
              </a:rPr>
              <a:t>も投資する事</a:t>
            </a:r>
            <a:r>
              <a:rPr sz="4000" b="1" dirty="0"/>
              <a:t>。</a:t>
            </a:r>
          </a:p>
        </p:txBody>
      </p:sp>
      <p:sp>
        <p:nvSpPr>
          <p:cNvPr id="133" name="Shape 133"/>
          <p:cNvSpPr/>
          <p:nvPr/>
        </p:nvSpPr>
        <p:spPr>
          <a:xfrm>
            <a:off x="129385" y="1276400"/>
            <a:ext cx="735779" cy="6750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dirty="0"/>
              <a:t>⬆️</a:t>
            </a:r>
          </a:p>
          <a:p>
            <a:r>
              <a:rPr dirty="0"/>
              <a:t>上</a:t>
            </a:r>
          </a:p>
          <a:p>
            <a:r>
              <a:rPr dirty="0"/>
              <a:t>に</a:t>
            </a:r>
          </a:p>
          <a:p>
            <a:r>
              <a:rPr dirty="0"/>
              <a:t>行</a:t>
            </a:r>
          </a:p>
          <a:p>
            <a:r>
              <a:rPr dirty="0"/>
              <a:t>く</a:t>
            </a:r>
          </a:p>
          <a:p>
            <a:r>
              <a:rPr dirty="0"/>
              <a:t>程</a:t>
            </a:r>
          </a:p>
          <a:p>
            <a:r>
              <a:rPr dirty="0"/>
              <a:t>優</a:t>
            </a:r>
          </a:p>
          <a:p>
            <a:r>
              <a:rPr dirty="0"/>
              <a:t>先</a:t>
            </a:r>
          </a:p>
          <a:p>
            <a:r>
              <a:rPr dirty="0"/>
              <a:t>順</a:t>
            </a:r>
          </a:p>
          <a:p>
            <a:r>
              <a:rPr dirty="0"/>
              <a:t>位</a:t>
            </a:r>
          </a:p>
          <a:p>
            <a:r>
              <a:rPr dirty="0"/>
              <a:t>高</a:t>
            </a:r>
          </a:p>
          <a:p>
            <a:r>
              <a:rPr dirty="0"/>
              <a:t>い</a:t>
            </a:r>
          </a:p>
        </p:txBody>
      </p:sp>
      <p:sp>
        <p:nvSpPr>
          <p:cNvPr id="135" name="Shape 135"/>
          <p:cNvSpPr/>
          <p:nvPr/>
        </p:nvSpPr>
        <p:spPr>
          <a:xfrm>
            <a:off x="396773" y="8992919"/>
            <a:ext cx="12323887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100"/>
            </a:lvl1pPr>
          </a:lstStyle>
          <a:p>
            <a:r>
              <a:rPr sz="32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sz="3200" b="1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特に</a:t>
            </a:r>
            <a:r>
              <a:rPr lang="ja-JP" altLang="en-US" sz="32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グロース</a:t>
            </a:r>
            <a:r>
              <a:rPr sz="3200" b="1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サミットは</a:t>
            </a:r>
            <a:r>
              <a:rPr sz="32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r>
              <a:rPr lang="ja-JP" altLang="en-US" sz="32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エグゼクティブ</a:t>
            </a:r>
            <a:r>
              <a:rPr sz="3200" b="1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の方々が特に良かったと言う程</a:t>
            </a:r>
            <a:endParaRPr sz="32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896983" y="258699"/>
            <a:ext cx="719940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72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E31DA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HGP明朝E" panose="02020900000000000000" pitchFamily="18" charset="-128"/>
                <a:ea typeface="HGP明朝E" panose="02020900000000000000" pitchFamily="18" charset="-128"/>
              </a:rPr>
              <a:t>セミナー優先順位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B75AD54-3267-4647-BA93-AD7467AF6433}"/>
              </a:ext>
            </a:extLst>
          </p:cNvPr>
          <p:cNvSpPr txBox="1"/>
          <p:nvPr/>
        </p:nvSpPr>
        <p:spPr>
          <a:xfrm>
            <a:off x="865164" y="1895038"/>
            <a:ext cx="13940870" cy="78585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742950" indent="-742950" algn="l">
              <a:buFont typeface="+mj-lt"/>
              <a:buAutoNum type="arabicPeriod"/>
            </a:pP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Nrf2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研究会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,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プロダクト研究会（月１回　２１時～　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zoom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ja-JP" altLang="en-US" sz="36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グローバルコンベンション </a:t>
            </a:r>
            <a:r>
              <a:rPr lang="en-US" altLang="ja-JP" sz="36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2026.10</a:t>
            </a:r>
          </a:p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ジャパンコンベンション  </a:t>
            </a:r>
            <a:r>
              <a:rPr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2026.07.25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SC3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カンファレンス  </a:t>
            </a:r>
            <a:r>
              <a:rPr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参加資格あり）</a:t>
            </a:r>
            <a:r>
              <a:rPr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 </a:t>
            </a:r>
          </a:p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ｸﾞﾛｰｽｻﾐｯﾄ　（参加資格あり）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ラリー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宿泊セミナー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パワーアップセミナー（大阪第一日曜日、東京第二日曜日）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742950" indent="-742950" algn="l">
              <a:buFont typeface="+mj-lt"/>
              <a:buAutoNum type="arabicPeriod"/>
            </a:pP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ビジトレ</a:t>
            </a:r>
            <a:r>
              <a:rPr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成幸塾等</a:t>
            </a:r>
            <a:r>
              <a:rPr lang="en-US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,zoom)</a:t>
            </a:r>
          </a:p>
          <a:p>
            <a:pPr marL="742950" indent="-742950" algn="l">
              <a:buFont typeface="+mj-lt"/>
              <a:buAutoNum type="arabicPeriod"/>
            </a:pP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モメンタムライブ　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毎週火曜日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時～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30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分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zoom)</a:t>
            </a: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742950" indent="-742950" algn="l">
              <a:buFont typeface="+mj-lt"/>
              <a:buAutoNum type="arabicPeriod"/>
            </a:pPr>
            <a:endParaRPr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R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R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endParaRPr lang="en-US" altLang="ja-JP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571298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/>
        </p:nvSpPr>
        <p:spPr>
          <a:xfrm>
            <a:off x="182916" y="1317575"/>
            <a:ext cx="12638967" cy="77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r>
              <a:rPr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🔴夢の100リスト  （お金と時間。それに関する大小）</a:t>
            </a:r>
          </a:p>
        </p:txBody>
      </p:sp>
      <p:sp>
        <p:nvSpPr>
          <p:cNvPr id="139" name="Shape 139"/>
          <p:cNvSpPr/>
          <p:nvPr/>
        </p:nvSpPr>
        <p:spPr>
          <a:xfrm>
            <a:off x="885776" y="2181348"/>
            <a:ext cx="9642062" cy="1764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b="1" dirty="0"/>
              <a:t>例）お金に関して➡️その夢に関して、</a:t>
            </a:r>
            <a:endParaRPr lang="en-US" b="1" dirty="0"/>
          </a:p>
          <a:p>
            <a:pPr algn="r"/>
            <a:r>
              <a:rPr b="1" dirty="0"/>
              <a:t>どれ位のお金が必要か。</a:t>
            </a:r>
            <a:endParaRPr lang="en-US" b="1" dirty="0"/>
          </a:p>
          <a:p>
            <a:pPr algn="r"/>
            <a:r>
              <a:rPr b="1" dirty="0"/>
              <a:t>時間に関して➡️いつ迄にその夢を叶えたいか</a:t>
            </a:r>
          </a:p>
        </p:txBody>
      </p:sp>
      <p:sp>
        <p:nvSpPr>
          <p:cNvPr id="140" name="Shape 140"/>
          <p:cNvSpPr/>
          <p:nvPr/>
        </p:nvSpPr>
        <p:spPr>
          <a:xfrm>
            <a:off x="407427" y="6559982"/>
            <a:ext cx="8111198" cy="31188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/>
            <a:r>
              <a:rPr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🔴</a:t>
            </a:r>
            <a:r>
              <a:rPr 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SC</a:t>
            </a:r>
            <a:r>
              <a:rPr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3に関して➡️</a:t>
            </a:r>
            <a:endParaRPr lang="en-US"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</a:t>
            </a:r>
            <a:r>
              <a:rPr sz="44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自分への御褒美を与える</a:t>
            </a:r>
            <a:endParaRPr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b="1" dirty="0"/>
              <a:t>（達成感を与える事によ</a:t>
            </a:r>
            <a:r>
              <a:rPr lang="ja-JP" altLang="en-US" b="1" dirty="0"/>
              <a:t>り</a:t>
            </a:r>
            <a:r>
              <a:rPr b="1" dirty="0"/>
              <a:t>、</a:t>
            </a:r>
            <a:endParaRPr lang="en-US" b="1" dirty="0"/>
          </a:p>
          <a:p>
            <a:pPr algn="l"/>
            <a:r>
              <a:rPr lang="ja-JP" altLang="en-US" b="1" dirty="0"/>
              <a:t>脳に</a:t>
            </a:r>
            <a:r>
              <a:rPr b="1" dirty="0"/>
              <a:t>エンドルフィンが発生、</a:t>
            </a:r>
            <a:endParaRPr lang="en-US" b="1" dirty="0"/>
          </a:p>
          <a:p>
            <a:pPr algn="l"/>
            <a:r>
              <a:rPr b="1" dirty="0"/>
              <a:t>それを習慣化させる。）</a:t>
            </a:r>
          </a:p>
        </p:txBody>
      </p:sp>
      <p:sp>
        <p:nvSpPr>
          <p:cNvPr id="141" name="Shape 141"/>
          <p:cNvSpPr/>
          <p:nvPr/>
        </p:nvSpPr>
        <p:spPr>
          <a:xfrm>
            <a:off x="407427" y="4286898"/>
            <a:ext cx="8430193" cy="1887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sz="4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🔴</a:t>
            </a:r>
            <a:r>
              <a:rPr sz="44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いつ迄に夢を叶えたいか</a:t>
            </a:r>
            <a:endParaRPr sz="4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b="1" dirty="0"/>
              <a:t>➡️毎朝、毎晩、10回毎に夢を唱える。</a:t>
            </a:r>
          </a:p>
          <a:p>
            <a:pPr algn="l"/>
            <a:r>
              <a:rPr b="1" dirty="0" err="1"/>
              <a:t>コツとして、</a:t>
            </a:r>
            <a:r>
              <a:rPr b="1" u="sng" dirty="0" err="1">
                <a:solidFill>
                  <a:schemeClr val="accent5"/>
                </a:solidFill>
                <a:latin typeface="ヒラギノ角ゴ ProN W6"/>
                <a:ea typeface="ヒラギノ角ゴ ProN W6"/>
                <a:cs typeface="ヒラギノ角ゴ ProN W6"/>
                <a:sym typeface="ヒラギノ角ゴ ProN W6"/>
              </a:rPr>
              <a:t>過去形</a:t>
            </a:r>
            <a:r>
              <a:rPr b="1" dirty="0" err="1"/>
              <a:t>で言う事</a:t>
            </a:r>
            <a:r>
              <a:rPr lang="ja-JP" altLang="en-US" b="1" dirty="0"/>
              <a:t>（</a:t>
            </a:r>
            <a:r>
              <a:rPr lang="en-US" altLang="ja-JP" b="1" dirty="0"/>
              <a:t>LV</a:t>
            </a:r>
            <a:r>
              <a:rPr lang="ja-JP" altLang="en-US" b="1" dirty="0"/>
              <a:t>で叶うもの）</a:t>
            </a:r>
            <a:endParaRPr b="1" dirty="0"/>
          </a:p>
        </p:txBody>
      </p:sp>
      <p:sp>
        <p:nvSpPr>
          <p:cNvPr id="8" name="正方形/長方形 7"/>
          <p:cNvSpPr/>
          <p:nvPr/>
        </p:nvSpPr>
        <p:spPr>
          <a:xfrm>
            <a:off x="741047" y="-98333"/>
            <a:ext cx="1152270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8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99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伝える事に関して（夢）</a:t>
            </a:r>
            <a:endParaRPr lang="ja-JP" altLang="en-US" sz="8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9999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075583" y="4020166"/>
            <a:ext cx="2641749" cy="656590"/>
          </a:xfrm>
          <a:prstGeom prst="rect">
            <a:avLst/>
          </a:prstGeom>
          <a:noFill/>
          <a:ln w="381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成功の</a:t>
            </a:r>
            <a:r>
              <a:rPr kumimoji="0" lang="en-US" altLang="ja-JP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6</a:t>
            </a:r>
            <a:r>
              <a:rPr kumimoji="0" lang="ja-JP" altLang="en-US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分野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075583" y="4676756"/>
            <a:ext cx="2764737" cy="3426579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ja-JP" altLang="en-US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金銭</a:t>
            </a:r>
            <a:endParaRPr kumimoji="0" lang="en-US" altLang="ja-JP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ja-JP" altLang="en-US" dirty="0"/>
              <a:t>家庭生活</a:t>
            </a:r>
            <a:endParaRPr lang="en-US" altLang="ja-JP" dirty="0"/>
          </a:p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ja-JP" altLang="en-US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健康</a:t>
            </a:r>
            <a:endParaRPr kumimoji="0" lang="en-US" altLang="ja-JP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ja-JP" altLang="en-US" dirty="0"/>
              <a:t>社会</a:t>
            </a:r>
            <a:endParaRPr lang="en-US" altLang="ja-JP" dirty="0"/>
          </a:p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ja-JP" altLang="en-US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教養</a:t>
            </a:r>
            <a:endParaRPr kumimoji="0" lang="en-US" altLang="ja-JP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  <a:p>
            <a:pPr marL="742950" marR="0" indent="-74295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</a:pPr>
            <a:r>
              <a:rPr lang="ja-JP" altLang="en-US" dirty="0"/>
              <a:t>精神</a:t>
            </a:r>
            <a:endParaRPr kumimoji="0" lang="ja-JP" alt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/>
        </p:nvSpPr>
        <p:spPr>
          <a:xfrm>
            <a:off x="694856" y="1124749"/>
            <a:ext cx="11317201" cy="13952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🔴夢の計画を</a:t>
            </a:r>
            <a:r>
              <a:rPr 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MC2</a:t>
            </a:r>
            <a:r>
              <a:rPr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以上のアップに相談する</a:t>
            </a:r>
          </a:p>
          <a:p>
            <a:r>
              <a:rPr dirty="0">
                <a:latin typeface="HGP明朝B" panose="02020800000000000000" pitchFamily="18" charset="-128"/>
                <a:ea typeface="HGP明朝B" panose="02020800000000000000" pitchFamily="18" charset="-128"/>
              </a:rPr>
              <a:t>➡それを元に、今、何をすべきか分析する。</a:t>
            </a:r>
          </a:p>
        </p:txBody>
      </p:sp>
      <p:sp>
        <p:nvSpPr>
          <p:cNvPr id="144" name="Shape 144"/>
          <p:cNvSpPr/>
          <p:nvPr/>
        </p:nvSpPr>
        <p:spPr>
          <a:xfrm>
            <a:off x="808422" y="2860576"/>
            <a:ext cx="11551239" cy="1579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🔴</a:t>
            </a:r>
            <a:r>
              <a:rPr sz="48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リストアップ</a:t>
            </a:r>
            <a:r>
              <a:rPr 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100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</a:t>
            </a:r>
            <a:endParaRPr lang="en-US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（やるやらない関係なく、知り合いを紙に書く）</a:t>
            </a:r>
          </a:p>
        </p:txBody>
      </p:sp>
      <p:sp>
        <p:nvSpPr>
          <p:cNvPr id="146" name="Shape 146"/>
          <p:cNvSpPr/>
          <p:nvPr/>
        </p:nvSpPr>
        <p:spPr>
          <a:xfrm>
            <a:off x="808422" y="5996719"/>
            <a:ext cx="10812255" cy="1333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sz="4400" b="1" u="sng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トップ10人〜100人をピックアップ</a:t>
            </a:r>
          </a:p>
          <a:p>
            <a:pPr algn="l"/>
            <a:r>
              <a:rPr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一番良いのは、自分が行ける範囲の人で10人に電話📲</a:t>
            </a:r>
          </a:p>
        </p:txBody>
      </p:sp>
      <p:sp>
        <p:nvSpPr>
          <p:cNvPr id="147" name="Shape 147"/>
          <p:cNvSpPr/>
          <p:nvPr/>
        </p:nvSpPr>
        <p:spPr>
          <a:xfrm>
            <a:off x="833548" y="7615951"/>
            <a:ext cx="9557284" cy="718145"/>
          </a:xfrm>
          <a:prstGeom prst="rect">
            <a:avLst/>
          </a:prstGeom>
          <a:ln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50800" tIns="50800" rIns="50800" bIns="50800" anchor="ctr">
            <a:spAutoFit/>
          </a:bodyPr>
          <a:lstStyle>
            <a:lvl1pPr>
              <a:defRPr sz="3500"/>
            </a:lvl1pPr>
          </a:lstStyle>
          <a:p>
            <a:r>
              <a:rPr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※最初の10人は、失敗する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可能性が高い</a:t>
            </a:r>
            <a:endParaRPr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/>
      <p:bldP spid="146" grpId="0" animBg="1"/>
      <p:bldP spid="1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/>
          <p:nvPr/>
        </p:nvSpPr>
        <p:spPr>
          <a:xfrm>
            <a:off x="5392706" y="-156170"/>
            <a:ext cx="7848872" cy="2010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/>
            <a:endParaRPr lang="en-US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A=</a:t>
            </a: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説明者、</a:t>
            </a:r>
            <a:r>
              <a:rPr lang="en-US" altLang="ja-JP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B=</a:t>
            </a: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あなた、</a:t>
            </a:r>
            <a:r>
              <a:rPr lang="en-US" altLang="ja-JP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C</a:t>
            </a:r>
            <a:r>
              <a:rPr 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=</a:t>
            </a: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友人等</a:t>
            </a:r>
            <a:endParaRPr lang="en-US"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l"/>
            <a:endParaRPr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422617" y="3508648"/>
            <a:ext cx="12787155" cy="2687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endParaRPr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➡</a:t>
            </a: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ツールの活用</a:t>
            </a:r>
            <a:r>
              <a:rPr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（相手の今の状況聞き出す。）</a:t>
            </a:r>
          </a:p>
          <a:p>
            <a:pPr algn="l"/>
            <a:r>
              <a:rPr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この時点では、LVやってるやってないは、省いて良い。</a:t>
            </a:r>
          </a:p>
          <a:p>
            <a:pPr algn="l"/>
            <a:r>
              <a:rPr sz="4400" dirty="0" err="1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相手の生年月日</a:t>
            </a:r>
            <a:r>
              <a:rPr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➡</a:t>
            </a: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気学、</a:t>
            </a:r>
            <a:r>
              <a:rPr lang="en-US" altLang="ja-JP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BC</a:t>
            </a: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、</a:t>
            </a:r>
            <a:r>
              <a:rPr sz="4400" dirty="0" err="1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動物占い</a:t>
            </a:r>
            <a:endParaRPr dirty="0"/>
          </a:p>
        </p:txBody>
      </p:sp>
      <p:sp>
        <p:nvSpPr>
          <p:cNvPr id="151" name="Shape 151"/>
          <p:cNvSpPr/>
          <p:nvPr/>
        </p:nvSpPr>
        <p:spPr>
          <a:xfrm>
            <a:off x="348738" y="7109048"/>
            <a:ext cx="10692030" cy="2010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endParaRPr lang="en-US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sz="4400" dirty="0">
                <a:solidFill>
                  <a:schemeClr val="tx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（</a:t>
            </a:r>
            <a:r>
              <a:rPr lang="en-US" sz="4400" dirty="0" err="1">
                <a:solidFill>
                  <a:schemeClr val="tx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P.</a:t>
            </a:r>
            <a:r>
              <a:rPr sz="4400" dirty="0" err="1">
                <a:solidFill>
                  <a:schemeClr val="tx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FILEで、自分ならこの様なアプローチしたい</a:t>
            </a:r>
            <a:endParaRPr lang="en-US" sz="4400" dirty="0">
              <a:solidFill>
                <a:schemeClr val="tx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l"/>
            <a:r>
              <a:rPr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と</a:t>
            </a: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い</a:t>
            </a:r>
            <a:r>
              <a:rPr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う内容をアップに伝える）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506981" y="387569"/>
            <a:ext cx="3180679" cy="923330"/>
          </a:xfrm>
          <a:prstGeom prst="rect">
            <a:avLst/>
          </a:prstGeom>
          <a:solidFill>
            <a:srgbClr val="CCFF66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l"/>
            <a:r>
              <a:rPr lang="en-US" altLang="ja-JP" sz="5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1.</a:t>
            </a:r>
            <a:r>
              <a:rPr lang="ja-JP" altLang="en-US" sz="5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プレアポ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422617" y="3093149"/>
            <a:ext cx="3046027" cy="923330"/>
          </a:xfrm>
          <a:prstGeom prst="rect">
            <a:avLst/>
          </a:prstGeom>
          <a:solidFill>
            <a:srgbClr val="CC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l"/>
            <a:r>
              <a:rPr lang="en-US" altLang="ja-JP" sz="5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2.</a:t>
            </a:r>
            <a:r>
              <a:rPr lang="ja-JP" altLang="en-US" sz="5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リサーチ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54401" y="6693549"/>
            <a:ext cx="7167347" cy="923330"/>
          </a:xfrm>
          <a:prstGeom prst="rect">
            <a:avLst/>
          </a:prstGeom>
          <a:solidFill>
            <a:srgbClr val="CC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l"/>
            <a:r>
              <a:rPr lang="en-US" altLang="ja-JP" sz="5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3.FILE</a:t>
            </a:r>
            <a:r>
              <a:rPr lang="ja-JP" altLang="en-US" sz="5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（アプローチ）作成</a:t>
            </a:r>
          </a:p>
        </p:txBody>
      </p:sp>
      <p:sp>
        <p:nvSpPr>
          <p:cNvPr id="8" name="Shape 149"/>
          <p:cNvSpPr/>
          <p:nvPr/>
        </p:nvSpPr>
        <p:spPr>
          <a:xfrm>
            <a:off x="596517" y="1004932"/>
            <a:ext cx="10501273" cy="2010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endParaRPr lang="en-US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sz="4400" dirty="0">
                <a:solidFill>
                  <a:schemeClr val="tx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（正式名称:PreApointment➡会うだけの約束）</a:t>
            </a:r>
          </a:p>
          <a:p>
            <a:pPr algn="l"/>
            <a:r>
              <a:rPr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➡電話、ライン、FB、メール</a:t>
            </a: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等</a:t>
            </a:r>
            <a:endParaRPr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42A876-9F8C-4BF1-90BE-3B289E3B7AFD}"/>
              </a:ext>
            </a:extLst>
          </p:cNvPr>
          <p:cNvSpPr txBox="1"/>
          <p:nvPr/>
        </p:nvSpPr>
        <p:spPr>
          <a:xfrm>
            <a:off x="4005670" y="507946"/>
            <a:ext cx="75388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B,C</a:t>
            </a:r>
            <a:endParaRPr kumimoji="0" lang="ja-JP" alt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3537770-BB65-4A7D-AC69-AFA4B2F999C0}"/>
              </a:ext>
            </a:extLst>
          </p:cNvPr>
          <p:cNvSpPr txBox="1"/>
          <p:nvPr/>
        </p:nvSpPr>
        <p:spPr>
          <a:xfrm>
            <a:off x="3690429" y="3271634"/>
            <a:ext cx="75388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B,C</a:t>
            </a:r>
            <a:endParaRPr kumimoji="0" lang="ja-JP" alt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456D74D-7547-4BFA-BB65-9A54E0C306F6}"/>
              </a:ext>
            </a:extLst>
          </p:cNvPr>
          <p:cNvSpPr txBox="1"/>
          <p:nvPr/>
        </p:nvSpPr>
        <p:spPr>
          <a:xfrm>
            <a:off x="7752123" y="6826919"/>
            <a:ext cx="75388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A,B</a:t>
            </a:r>
            <a:endParaRPr kumimoji="0" lang="ja-JP" alt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  <p:bldP spid="151" grpId="0" animBg="1"/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52"/>
          <p:cNvSpPr/>
          <p:nvPr/>
        </p:nvSpPr>
        <p:spPr>
          <a:xfrm>
            <a:off x="950834" y="1636897"/>
            <a:ext cx="10408299" cy="14568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sz="4400" u="sng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sz="4400" u="sng" dirty="0" err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Aさんに対する</a:t>
            </a:r>
            <a:r>
              <a:rPr lang="ja-JP" altLang="en-US" sz="4400" u="sng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ティーアップ＆</a:t>
            </a:r>
            <a:r>
              <a:rPr sz="4400" u="sng" dirty="0" err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興味付をする</a:t>
            </a:r>
            <a:r>
              <a:rPr sz="4400" u="sng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  <a:p>
            <a:pPr algn="l">
              <a:defRPr sz="2900"/>
            </a:pPr>
            <a:r>
              <a:rPr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※</a:t>
            </a: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アップまたはセミナースピーカーに対して</a:t>
            </a:r>
            <a:endParaRPr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69752" y="268288"/>
            <a:ext cx="3488455" cy="1015663"/>
          </a:xfrm>
          <a:prstGeom prst="rect">
            <a:avLst/>
          </a:prstGeom>
          <a:solidFill>
            <a:srgbClr val="CC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ja-JP" sz="6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lang="ja-JP" altLang="en-US" sz="6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．興味付</a:t>
            </a:r>
            <a:endParaRPr lang="ja-JP" altLang="en-US" sz="6000" dirty="0"/>
          </a:p>
        </p:txBody>
      </p:sp>
      <p:sp>
        <p:nvSpPr>
          <p:cNvPr id="6" name="Shape 152"/>
          <p:cNvSpPr/>
          <p:nvPr/>
        </p:nvSpPr>
        <p:spPr>
          <a:xfrm>
            <a:off x="950834" y="3093706"/>
            <a:ext cx="7050007" cy="21339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lang="ja-JP" altLang="en-US" sz="4400" u="sng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「強気の</a:t>
            </a:r>
            <a:r>
              <a:rPr lang="en-US" altLang="ja-JP" sz="4400" u="sng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For You</a:t>
            </a:r>
            <a:r>
              <a:rPr lang="ja-JP" altLang="en-US" sz="4400" u="sng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」</a:t>
            </a:r>
            <a:endParaRPr sz="4400" u="sng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>
              <a:defRPr sz="2900"/>
            </a:pPr>
            <a:r>
              <a:rPr lang="en-US" altLang="ja-JP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×</a:t>
            </a: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相手に伝えるとどうなるか？</a:t>
            </a:r>
            <a:endParaRPr lang="en-US" altLang="ja-JP"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l">
              <a:defRPr sz="2900"/>
            </a:pP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◎自分がどう思うか？</a:t>
            </a:r>
            <a:endParaRPr lang="en-US"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950834" y="5237883"/>
            <a:ext cx="1040829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  <a:defRPr sz="2900"/>
            </a:pP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エリートになったらどうしよう？ワクワク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 sz="2900"/>
            </a:pP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健康になったらどうしよう？ドキドキ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098481" y="8307050"/>
            <a:ext cx="1145622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 sz="2900"/>
            </a:pP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言葉はしゃべらない。しゃべらずに伝える</a:t>
            </a:r>
            <a:endParaRPr lang="en-US" altLang="ja-JP"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l">
              <a:defRPr sz="2900"/>
            </a:pP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お連れ上手。会わせ上手。スーパー</a:t>
            </a:r>
            <a:r>
              <a:rPr lang="en-US" altLang="ja-JP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B</a:t>
            </a:r>
            <a:endParaRPr lang="ja-JP" altLang="en-US"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103233" y="6847092"/>
            <a:ext cx="1145622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 sz="2900"/>
            </a:pP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大切なのは人間関係。これがベース</a:t>
            </a:r>
            <a:endParaRPr lang="en-US" altLang="ja-JP"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l">
              <a:defRPr sz="2900"/>
            </a:pP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話の内容がなくても僕がやるけどやらない？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4EDD2FD-AA38-4094-AEF6-14C15AA450AF}"/>
              </a:ext>
            </a:extLst>
          </p:cNvPr>
          <p:cNvSpPr txBox="1"/>
          <p:nvPr/>
        </p:nvSpPr>
        <p:spPr>
          <a:xfrm>
            <a:off x="4628917" y="497294"/>
            <a:ext cx="753883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B,C</a:t>
            </a:r>
            <a:endParaRPr kumimoji="0" lang="ja-JP" alt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52"/>
          <p:cNvSpPr/>
          <p:nvPr/>
        </p:nvSpPr>
        <p:spPr>
          <a:xfrm>
            <a:off x="741760" y="3148608"/>
            <a:ext cx="9188413" cy="48423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/>
            <a:r>
              <a:rPr lang="en-US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ABC</a:t>
            </a:r>
            <a:r>
              <a:rPr lang="ja-JP" altLang="en-US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は必ず</a:t>
            </a:r>
            <a:r>
              <a:rPr lang="ja-JP" altLang="en-US" sz="4400" dirty="0" err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うまきいきます</a:t>
            </a:r>
            <a:endParaRPr lang="en-US" altLang="ja-JP" sz="4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4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うまくいかない人　</a:t>
            </a:r>
            <a:r>
              <a:rPr lang="en-US" altLang="ja-JP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A</a:t>
            </a:r>
            <a:r>
              <a:rPr lang="ja-JP" altLang="en-US" sz="4400" dirty="0" err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さんに</a:t>
            </a:r>
            <a:r>
              <a:rPr lang="ja-JP" altLang="en-US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決めてもらう</a:t>
            </a:r>
            <a:endParaRPr lang="en-US" altLang="ja-JP" sz="4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>
              <a:defRPr sz="2900"/>
            </a:pPr>
            <a:endParaRPr lang="en-US"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l">
              <a:defRPr sz="2900"/>
            </a:pPr>
            <a:r>
              <a:rPr lang="en-US" altLang="ja-JP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B</a:t>
            </a: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プッシュ→人間関係で押す</a:t>
            </a:r>
            <a:endParaRPr lang="en-US" altLang="ja-JP"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marL="571500" indent="-571500" algn="l">
              <a:buFont typeface="Arial" panose="020B0604020202020204" pitchFamily="34" charset="0"/>
              <a:buChar char="•"/>
              <a:defRPr sz="2900"/>
            </a:pP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なぜあなたに伝えたか？</a:t>
            </a:r>
            <a:endParaRPr lang="en-US" altLang="ja-JP"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marL="571500" indent="-571500" algn="l">
              <a:buFont typeface="Arial" panose="020B0604020202020204" pitchFamily="34" charset="0"/>
              <a:buChar char="•"/>
              <a:defRPr sz="2900"/>
            </a:pPr>
            <a:r>
              <a:rPr lang="en-US" altLang="ja-JP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『</a:t>
            </a:r>
            <a:r>
              <a:rPr lang="ja-JP" altLang="en-US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一緒にやろうよ</a:t>
            </a:r>
            <a:r>
              <a:rPr lang="en-US" altLang="ja-JP" sz="44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』</a:t>
            </a:r>
            <a:endParaRPr sz="4400" dirty="0"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41760" y="112603"/>
            <a:ext cx="8249373" cy="1015663"/>
          </a:xfrm>
          <a:prstGeom prst="rect">
            <a:avLst/>
          </a:prstGeom>
          <a:solidFill>
            <a:srgbClr val="CC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ja-JP" sz="6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</a:t>
            </a:r>
            <a:r>
              <a:rPr lang="ja-JP" altLang="en-US" sz="6000" dirty="0" err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．</a:t>
            </a:r>
            <a:r>
              <a:rPr lang="en-US" altLang="ja-JP" sz="6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ABC</a:t>
            </a:r>
            <a:r>
              <a:rPr lang="ja-JP" altLang="en-US" sz="6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⤴セミナー動員⤵</a:t>
            </a:r>
            <a:endParaRPr lang="ja-JP" altLang="en-US" sz="6000" dirty="0"/>
          </a:p>
        </p:txBody>
      </p:sp>
      <p:sp>
        <p:nvSpPr>
          <p:cNvPr id="10" name="正方形/長方形 9"/>
          <p:cNvSpPr/>
          <p:nvPr/>
        </p:nvSpPr>
        <p:spPr>
          <a:xfrm>
            <a:off x="773312" y="1878857"/>
            <a:ext cx="5075427" cy="1015663"/>
          </a:xfrm>
          <a:prstGeom prst="rect">
            <a:avLst/>
          </a:prstGeom>
          <a:solidFill>
            <a:srgbClr val="CCFF66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ja-JP" sz="6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</a:t>
            </a:r>
            <a:r>
              <a:rPr lang="ja-JP" altLang="en-US" sz="6000" dirty="0" err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．</a:t>
            </a:r>
            <a:r>
              <a:rPr lang="ja-JP" altLang="en-US" sz="60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クロージング</a:t>
            </a:r>
            <a:endParaRPr lang="ja-JP" altLang="en-US" sz="60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472B84-392A-4BCD-A1A8-B051EA480743}"/>
              </a:ext>
            </a:extLst>
          </p:cNvPr>
          <p:cNvSpPr txBox="1"/>
          <p:nvPr/>
        </p:nvSpPr>
        <p:spPr>
          <a:xfrm>
            <a:off x="9553231" y="292139"/>
            <a:ext cx="162968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A,B,C</a:t>
            </a:r>
            <a:endParaRPr kumimoji="0" lang="ja-JP" alt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9C4B15B-217E-4125-B523-6CE59B01FCCA}"/>
              </a:ext>
            </a:extLst>
          </p:cNvPr>
          <p:cNvSpPr txBox="1"/>
          <p:nvPr/>
        </p:nvSpPr>
        <p:spPr>
          <a:xfrm>
            <a:off x="6341218" y="2058393"/>
            <a:ext cx="1629689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ja-JP" sz="3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ヒラギノ角ゴ ProN W3"/>
              </a:rPr>
              <a:t>A,B,C</a:t>
            </a:r>
            <a:endParaRPr kumimoji="0" lang="ja-JP" altLang="en-US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ヒラギノ角ゴ ProN W3"/>
            </a:endParaRPr>
          </a:p>
        </p:txBody>
      </p:sp>
    </p:spTree>
    <p:extLst>
      <p:ext uri="{BB962C8B-B14F-4D97-AF65-F5344CB8AC3E}">
        <p14:creationId xmlns:p14="http://schemas.microsoft.com/office/powerpoint/2010/main" val="15682576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85538"/>
            <a:ext cx="13343160" cy="2159000"/>
          </a:xfrm>
        </p:spPr>
        <p:txBody>
          <a:bodyPr>
            <a:normAutofit/>
          </a:bodyPr>
          <a:lstStyle/>
          <a:p>
            <a:r>
              <a:rPr kumimoji="1" lang="ja-JP" altLang="en-US" sz="5400" b="1" dirty="0"/>
              <a:t>年代・縁の強さ別・アプローチの方法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97744" y="5380856"/>
            <a:ext cx="13004800" cy="464142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kumimoji="1" lang="en-US" altLang="ja-JP" sz="16600" dirty="0"/>
              <a:t>20</a:t>
            </a:r>
            <a:r>
              <a:rPr kumimoji="1" lang="ja-JP" altLang="en-US" sz="16600" dirty="0"/>
              <a:t>代～</a:t>
            </a:r>
            <a:r>
              <a:rPr lang="ja-JP" altLang="en-US" sz="16600" dirty="0"/>
              <a:t>　時間・お金・仲間</a:t>
            </a:r>
            <a:endParaRPr lang="en-US" altLang="ja-JP" sz="16600" dirty="0"/>
          </a:p>
          <a:p>
            <a:pPr marL="0" indent="0">
              <a:buNone/>
            </a:pPr>
            <a:r>
              <a:rPr lang="ja-JP" altLang="en-US" sz="16600" dirty="0"/>
              <a:t>　　　（ウオーム・コールドマーケット共）</a:t>
            </a:r>
            <a:endParaRPr lang="en-US" altLang="ja-JP" sz="16600" dirty="0"/>
          </a:p>
          <a:p>
            <a:pPr marL="0" indent="0">
              <a:buNone/>
            </a:pPr>
            <a:r>
              <a:rPr kumimoji="1" lang="en-US" altLang="ja-JP" sz="16600" dirty="0"/>
              <a:t>30</a:t>
            </a:r>
            <a:r>
              <a:rPr kumimoji="1" lang="ja-JP" altLang="en-US" sz="16600" dirty="0"/>
              <a:t>代～</a:t>
            </a:r>
            <a:r>
              <a:rPr kumimoji="1" lang="en-US" altLang="ja-JP" sz="16600" dirty="0"/>
              <a:t>60</a:t>
            </a:r>
            <a:r>
              <a:rPr kumimoji="1" lang="ja-JP" altLang="en-US" sz="16600" dirty="0"/>
              <a:t>代　ウオームマーケット</a:t>
            </a:r>
            <a:r>
              <a:rPr kumimoji="1" lang="en-US" altLang="ja-JP" sz="16600" dirty="0" err="1"/>
              <a:t>Pfile</a:t>
            </a:r>
            <a:r>
              <a:rPr kumimoji="1" lang="ja-JP" altLang="en-US" sz="16600" dirty="0"/>
              <a:t>の活用</a:t>
            </a:r>
            <a:endParaRPr kumimoji="1" lang="en-US" altLang="ja-JP" sz="16600" dirty="0"/>
          </a:p>
          <a:p>
            <a:pPr marL="0" indent="0">
              <a:buNone/>
            </a:pPr>
            <a:r>
              <a:rPr lang="en-US" altLang="ja-JP" sz="16600" dirty="0"/>
              <a:t>30</a:t>
            </a:r>
            <a:r>
              <a:rPr lang="ja-JP" altLang="en-US" sz="16600" dirty="0"/>
              <a:t>代～</a:t>
            </a:r>
            <a:r>
              <a:rPr lang="en-US" altLang="ja-JP" sz="16600" dirty="0"/>
              <a:t>60</a:t>
            </a:r>
            <a:r>
              <a:rPr lang="ja-JP" altLang="en-US" sz="16600" dirty="0"/>
              <a:t>代　コールドマーケット　</a:t>
            </a:r>
            <a:r>
              <a:rPr lang="en-US" altLang="ja-JP" sz="16600" dirty="0"/>
              <a:t>5</a:t>
            </a:r>
            <a:r>
              <a:rPr lang="ja-JP" altLang="en-US" sz="16600" dirty="0"/>
              <a:t>リッチ</a:t>
            </a:r>
            <a:endParaRPr lang="en-US" altLang="ja-JP" sz="16600" dirty="0"/>
          </a:p>
          <a:p>
            <a:pPr marL="0" indent="0">
              <a:buNone/>
            </a:pPr>
            <a:r>
              <a:rPr lang="en-US" altLang="ja-JP" sz="16600" dirty="0"/>
              <a:t>70</a:t>
            </a:r>
            <a:r>
              <a:rPr lang="ja-JP" altLang="en-US" sz="16600" dirty="0"/>
              <a:t>代以降～　</a:t>
            </a:r>
            <a:r>
              <a:rPr lang="en-US" altLang="ja-JP" sz="16600" dirty="0"/>
              <a:t>file</a:t>
            </a:r>
            <a:r>
              <a:rPr lang="ja-JP" altLang="en-US" sz="16600" dirty="0"/>
              <a:t>の活用または（笑）</a:t>
            </a:r>
            <a:endParaRPr lang="en-US" altLang="ja-JP" sz="16600" dirty="0"/>
          </a:p>
          <a:p>
            <a:pPr marL="0" indent="0">
              <a:buNone/>
            </a:pPr>
            <a:r>
              <a:rPr lang="ja-JP" altLang="en-US" sz="16600" dirty="0"/>
              <a:t>（ウオーム・コールドマーケット共）</a:t>
            </a:r>
            <a:endParaRPr lang="en-US" altLang="ja-JP" sz="16600" dirty="0"/>
          </a:p>
          <a:p>
            <a:pPr marL="0" indent="0">
              <a:buNone/>
            </a:pPr>
            <a:endParaRPr lang="en-US" altLang="ja-JP" sz="11000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D294E-B208-4874-B4B6-07D6E476D211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7678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</TotalTime>
  <Words>644</Words>
  <Application>Microsoft Office PowerPoint</Application>
  <PresentationFormat>ユーザー設定</PresentationFormat>
  <Paragraphs>144</Paragraphs>
  <Slides>12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6" baseType="lpstr">
      <vt:lpstr>AR P勘亭流H</vt:lpstr>
      <vt:lpstr>Helvetica Neue</vt:lpstr>
      <vt:lpstr>HGPｺﾞｼｯｸE</vt:lpstr>
      <vt:lpstr>HGP創英ﾌﾟﾚｾﾞﾝｽEB</vt:lpstr>
      <vt:lpstr>HGP創英角ｺﾞｼｯｸUB</vt:lpstr>
      <vt:lpstr>HGP明朝B</vt:lpstr>
      <vt:lpstr>HGP明朝E</vt:lpstr>
      <vt:lpstr>HGS創英角ｺﾞｼｯｸUB</vt:lpstr>
      <vt:lpstr>HG創英角ｺﾞｼｯｸUB</vt:lpstr>
      <vt:lpstr>ヒラギノ角ゴ ProN W3</vt:lpstr>
      <vt:lpstr>ヒラギノ角ゴ ProN W6</vt:lpstr>
      <vt:lpstr>Arial</vt:lpstr>
      <vt:lpstr>Helvetica</vt:lpstr>
      <vt:lpstr>White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年代・縁の強さ別・アプローチの方法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jp</dc:creator>
  <cp:lastModifiedBy>.</cp:lastModifiedBy>
  <cp:revision>57</cp:revision>
  <cp:lastPrinted>2024-06-07T22:29:16Z</cp:lastPrinted>
  <dcterms:modified xsi:type="dcterms:W3CDTF">2025-08-06T22:50:11Z</dcterms:modified>
</cp:coreProperties>
</file>